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8"/>
  </p:notesMasterIdLst>
  <p:sldIdLst>
    <p:sldId id="278" r:id="rId2"/>
    <p:sldId id="274" r:id="rId3"/>
    <p:sldId id="270" r:id="rId4"/>
    <p:sldId id="290" r:id="rId5"/>
    <p:sldId id="284" r:id="rId6"/>
    <p:sldId id="289" r:id="rId7"/>
    <p:sldId id="257" r:id="rId8"/>
    <p:sldId id="283" r:id="rId9"/>
    <p:sldId id="273" r:id="rId10"/>
    <p:sldId id="272" r:id="rId11"/>
    <p:sldId id="279" r:id="rId12"/>
    <p:sldId id="271" r:id="rId13"/>
    <p:sldId id="263" r:id="rId14"/>
    <p:sldId id="264" r:id="rId15"/>
    <p:sldId id="265" r:id="rId16"/>
    <p:sldId id="256" r:id="rId17"/>
    <p:sldId id="277" r:id="rId18"/>
    <p:sldId id="280" r:id="rId19"/>
    <p:sldId id="268" r:id="rId20"/>
    <p:sldId id="285" r:id="rId21"/>
    <p:sldId id="269" r:id="rId22"/>
    <p:sldId id="281" r:id="rId23"/>
    <p:sldId id="275" r:id="rId24"/>
    <p:sldId id="282" r:id="rId25"/>
    <p:sldId id="287" r:id="rId26"/>
    <p:sldId id="276" r:id="rId27"/>
    <p:sldId id="267" r:id="rId28"/>
    <p:sldId id="286" r:id="rId29"/>
    <p:sldId id="291" r:id="rId30"/>
    <p:sldId id="258" r:id="rId31"/>
    <p:sldId id="259" r:id="rId32"/>
    <p:sldId id="260" r:id="rId33"/>
    <p:sldId id="261" r:id="rId34"/>
    <p:sldId id="262" r:id="rId35"/>
    <p:sldId id="266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>
    <p:restoredLeft sz="14049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6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FB7AE-D317-6244-A0FA-7164AC081C93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F9B6B-DA69-0242-B4AC-60DC18E561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296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5A88E-1D95-E341-AF3A-B5E78EEB63BA}" type="slidenum">
              <a:rPr lang="en-US"/>
              <a:pPr/>
              <a:t>7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Dorsal vessel/vertebrate chambered heart homology is controversial, discuss how homology may not be known and how two homologous structures may not have homologous parts or vice versa.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1172DD-BE80-0C46-9648-3325CDC394B6}" type="slidenum">
              <a:rPr lang="en-US"/>
              <a:pPr/>
              <a:t>19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evo</a:t>
            </a:r>
            <a:r>
              <a:rPr lang="en-US" dirty="0"/>
              <a:t> biologists need to do their data-set-specific </a:t>
            </a:r>
            <a:r>
              <a:rPr lang="en-US" dirty="0" err="1"/>
              <a:t>phylogenetic</a:t>
            </a:r>
            <a:r>
              <a:rPr lang="en-US" dirty="0"/>
              <a:t> optimization, but the </a:t>
            </a:r>
            <a:r>
              <a:rPr lang="en-US" dirty="0" err="1"/>
              <a:t>MODs</a:t>
            </a:r>
            <a:r>
              <a:rPr lang="en-US" dirty="0" smtClean="0"/>
              <a:t> want to </a:t>
            </a:r>
            <a:r>
              <a:rPr lang="en-US" dirty="0"/>
              <a:t>be able to link homologous structures to one another without doing such a thing.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299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0229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9031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924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504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744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9571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196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7454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67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2392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0F646-027B-1A45-BE0C-B5728D897452}" type="datetimeFigureOut">
              <a:rPr lang="en-US" smtClean="0"/>
              <a:pPr/>
              <a:t>8/2/12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15D66-D739-3942-AD11-E8915A3DD3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6985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gee.unil.ch/bgee/bge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_are_da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w_creat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591" y="3057504"/>
            <a:ext cx="1537406" cy="162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74"/>
          <a:stretch/>
        </p:blipFill>
        <p:spPr>
          <a:xfrm>
            <a:off x="4317499" y="1214460"/>
            <a:ext cx="1881671" cy="1285639"/>
          </a:xfrm>
          <a:prstGeom prst="rect">
            <a:avLst/>
          </a:prstGeom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2585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What is evidence?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3078" name="TextBox 6"/>
          <p:cNvSpPr txBox="1">
            <a:spLocks noChangeArrowheads="1"/>
          </p:cNvSpPr>
          <p:nvPr/>
        </p:nvSpPr>
        <p:spPr bwMode="auto">
          <a:xfrm>
            <a:off x="462064" y="1845576"/>
            <a:ext cx="23240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9" name="Straight Arrow Connector 8"/>
          <p:cNvCxnSpPr>
            <a:stCxn id="36" idx="2"/>
          </p:cNvCxnSpPr>
          <p:nvPr/>
        </p:nvCxnSpPr>
        <p:spPr>
          <a:xfrm>
            <a:off x="1624097" y="2697979"/>
            <a:ext cx="0" cy="1660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12"/>
          <p:cNvSpPr txBox="1">
            <a:spLocks noChangeArrowheads="1"/>
          </p:cNvSpPr>
          <p:nvPr/>
        </p:nvSpPr>
        <p:spPr bwMode="auto">
          <a:xfrm>
            <a:off x="2691594" y="4536053"/>
            <a:ext cx="20079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Draw prepared specimen</a:t>
            </a:r>
            <a:endParaRPr lang="en-US" sz="1400" dirty="0">
              <a:latin typeface="Calibri" charset="0"/>
            </a:endParaRPr>
          </a:p>
        </p:txBody>
      </p:sp>
      <p:sp>
        <p:nvSpPr>
          <p:cNvPr id="3081" name="TextBox 13"/>
          <p:cNvSpPr txBox="1">
            <a:spLocks noChangeArrowheads="1"/>
          </p:cNvSpPr>
          <p:nvPr/>
        </p:nvSpPr>
        <p:spPr bwMode="auto">
          <a:xfrm>
            <a:off x="4340220" y="2407418"/>
            <a:ext cx="16413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Drawing about anatomical entity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3082" name="TextBox 16"/>
          <p:cNvSpPr txBox="1">
            <a:spLocks noChangeArrowheads="1"/>
          </p:cNvSpPr>
          <p:nvPr/>
        </p:nvSpPr>
        <p:spPr bwMode="auto">
          <a:xfrm rot="5400000">
            <a:off x="1010446" y="3408798"/>
            <a:ext cx="17061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m</a:t>
            </a:r>
            <a:r>
              <a:rPr lang="en-US" sz="1400" i="1" dirty="0" err="1" smtClean="0">
                <a:latin typeface="Calibri" charset="0"/>
              </a:rPr>
              <a:t>aterial_processing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51997" y="3223200"/>
            <a:ext cx="479170" cy="1312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4" name="TextBox 19"/>
          <p:cNvSpPr txBox="1">
            <a:spLocks noChangeArrowheads="1"/>
          </p:cNvSpPr>
          <p:nvPr/>
        </p:nvSpPr>
        <p:spPr bwMode="auto">
          <a:xfrm rot="17201448">
            <a:off x="3986055" y="3814026"/>
            <a:ext cx="87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085" name="TextBox 20"/>
          <p:cNvSpPr txBox="1">
            <a:spLocks noChangeArrowheads="1"/>
          </p:cNvSpPr>
          <p:nvPr/>
        </p:nvSpPr>
        <p:spPr bwMode="auto">
          <a:xfrm>
            <a:off x="6180802" y="5280140"/>
            <a:ext cx="2322695" cy="58477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Data-</a:t>
            </a:r>
          </a:p>
          <a:p>
            <a:pPr algn="ctr" eaLnBrk="1" hangingPunct="1"/>
            <a:r>
              <a:rPr lang="en-US" sz="1600" b="1" dirty="0" smtClean="0">
                <a:latin typeface="Calibri" charset="0"/>
              </a:rPr>
              <a:t>phenotypic assessment</a:t>
            </a:r>
            <a:endParaRPr lang="en-US" sz="1600" b="1" dirty="0">
              <a:latin typeface="Calibri" charset="0"/>
            </a:endParaRPr>
          </a:p>
        </p:txBody>
      </p:sp>
      <p:pic>
        <p:nvPicPr>
          <p:cNvPr id="308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72190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7" name="TextBox 28"/>
          <p:cNvSpPr txBox="1">
            <a:spLocks noChangeArrowheads="1"/>
          </p:cNvSpPr>
          <p:nvPr/>
        </p:nvSpPr>
        <p:spPr bwMode="auto">
          <a:xfrm>
            <a:off x="6305262" y="1877460"/>
            <a:ext cx="271053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Phenotype (character) annotation:</a:t>
            </a:r>
          </a:p>
          <a:p>
            <a:pPr algn="ctr"/>
            <a:r>
              <a:rPr lang="en-US" sz="1400" dirty="0" smtClean="0">
                <a:latin typeface="Calibri" charset="0"/>
              </a:rPr>
              <a:t>S. </a:t>
            </a:r>
            <a:r>
              <a:rPr lang="en-US" sz="1400" dirty="0" err="1" smtClean="0">
                <a:latin typeface="Calibri" charset="0"/>
              </a:rPr>
              <a:t>Cingulatus</a:t>
            </a:r>
            <a:r>
              <a:rPr lang="en-US" sz="1400" dirty="0" smtClean="0">
                <a:latin typeface="Calibri" charset="0"/>
              </a:rPr>
              <a:t>: </a:t>
            </a:r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816107" y="3251440"/>
            <a:ext cx="1041893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TextBox 34"/>
          <p:cNvSpPr txBox="1">
            <a:spLocks noChangeArrowheads="1"/>
          </p:cNvSpPr>
          <p:nvPr/>
        </p:nvSpPr>
        <p:spPr bwMode="auto">
          <a:xfrm rot="3841934">
            <a:off x="6259676" y="3938977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717679" y="3251440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TextBox 37"/>
          <p:cNvSpPr txBox="1">
            <a:spLocks noChangeArrowheads="1"/>
          </p:cNvSpPr>
          <p:nvPr/>
        </p:nvSpPr>
        <p:spPr bwMode="auto">
          <a:xfrm rot="-4624400">
            <a:off x="7597737" y="3699959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63" y="1214460"/>
            <a:ext cx="2721043" cy="67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970" y="5147524"/>
            <a:ext cx="1990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cleared </a:t>
            </a:r>
            <a:r>
              <a:rPr lang="en-US" sz="1400" dirty="0"/>
              <a:t>and </a:t>
            </a:r>
            <a:r>
              <a:rPr lang="en-US" sz="1400" dirty="0" smtClean="0"/>
              <a:t>stained for 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artilage and </a:t>
            </a:r>
            <a:r>
              <a:rPr lang="en-US" sz="1400" dirty="0"/>
              <a:t>bone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101" y="4433451"/>
            <a:ext cx="922603" cy="800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9793" y="5670744"/>
            <a:ext cx="2267568" cy="338554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OBI:processed</a:t>
            </a:r>
            <a:r>
              <a:rPr lang="en-US" sz="1600" b="1" dirty="0" smtClean="0"/>
              <a:t> specimen</a:t>
            </a:r>
            <a:endParaRPr lang="en-US" sz="1600" b="1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935346" y="5169745"/>
            <a:ext cx="32015" cy="477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6"/>
          <p:cNvSpPr txBox="1">
            <a:spLocks noChangeArrowheads="1"/>
          </p:cNvSpPr>
          <p:nvPr/>
        </p:nvSpPr>
        <p:spPr bwMode="auto">
          <a:xfrm rot="16364472">
            <a:off x="2688500" y="5322615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21771" y="4800396"/>
            <a:ext cx="1928733" cy="369332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Calibri" charset="0"/>
              </a:rPr>
              <a:t>OBI:imaging</a:t>
            </a:r>
            <a:r>
              <a:rPr lang="en-US" b="1" dirty="0">
                <a:latin typeface="Calibri" charset="0"/>
              </a:rPr>
              <a:t> assay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71738" y="2579709"/>
            <a:ext cx="1639429" cy="646331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latin typeface="Calibri" charset="0"/>
              </a:rPr>
              <a:t>OBI:Conclusion</a:t>
            </a:r>
            <a:r>
              <a:rPr lang="en-US" b="1" dirty="0" smtClean="0">
                <a:latin typeface="Calibri" charset="0"/>
              </a:rPr>
              <a:t> </a:t>
            </a:r>
          </a:p>
          <a:p>
            <a:pPr algn="ctr"/>
            <a:r>
              <a:rPr lang="en-US" b="1" dirty="0" smtClean="0">
                <a:latin typeface="Calibri" charset="0"/>
              </a:rPr>
              <a:t>(textual entity) </a:t>
            </a:r>
            <a:endParaRPr lang="en-US" b="1" dirty="0">
              <a:latin typeface="Calibri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1245" y="2328647"/>
            <a:ext cx="1525703" cy="369332"/>
          </a:xfrm>
          <a:prstGeom prst="rect">
            <a:avLst/>
          </a:prstGeom>
          <a:ln w="28575" cmpd="sng">
            <a:solidFill>
              <a:srgbClr val="E46C0A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Calibri" charset="0"/>
              </a:rPr>
              <a:t>OBI:Specimen</a:t>
            </a:r>
            <a:endParaRPr lang="en-US" b="1" dirty="0">
              <a:latin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31167" y="2853868"/>
            <a:ext cx="1184940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OBI:Image</a:t>
            </a:r>
            <a:endParaRPr lang="en-US" b="1" dirty="0">
              <a:latin typeface="Calibri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2676" y="6351398"/>
            <a:ext cx="6888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Sidlauskas</a:t>
            </a:r>
            <a:r>
              <a:rPr lang="en-US" sz="1600" dirty="0" smtClean="0"/>
              <a:t> and </a:t>
            </a:r>
            <a:r>
              <a:rPr lang="en-US" sz="1600" dirty="0" err="1" smtClean="0"/>
              <a:t>Vari</a:t>
            </a:r>
            <a:r>
              <a:rPr lang="en-US" sz="1600" dirty="0" smtClean="0"/>
              <a:t>, </a:t>
            </a:r>
            <a:r>
              <a:rPr lang="en-US" sz="1600" i="1" dirty="0"/>
              <a:t>Zoological Journal of the </a:t>
            </a:r>
            <a:r>
              <a:rPr lang="en-US" sz="1600" i="1" dirty="0" err="1"/>
              <a:t>Linnean</a:t>
            </a:r>
            <a:r>
              <a:rPr lang="en-US" sz="1600" i="1" dirty="0"/>
              <a:t> Society</a:t>
            </a:r>
            <a:r>
              <a:rPr lang="en-US" sz="1600" dirty="0"/>
              <a:t>, 2008, </a:t>
            </a:r>
            <a:r>
              <a:rPr lang="en-US" sz="1600" b="1" dirty="0"/>
              <a:t>154</a:t>
            </a:r>
            <a:r>
              <a:rPr lang="en-US" sz="1600" dirty="0"/>
              <a:t>, 70–210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23264" y="948000"/>
            <a:ext cx="5981997" cy="5266950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5926592" y="3251440"/>
            <a:ext cx="2742464" cy="26919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8"/>
          <p:cNvSpPr txBox="1">
            <a:spLocks noChangeArrowheads="1"/>
          </p:cNvSpPr>
          <p:nvPr/>
        </p:nvSpPr>
        <p:spPr bwMode="auto">
          <a:xfrm>
            <a:off x="6529378" y="4812300"/>
            <a:ext cx="17555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 smtClean="0">
                <a:latin typeface="Calibri" charset="0"/>
              </a:rPr>
              <a:t>Brian, 2008, maybe in </a:t>
            </a:r>
            <a:r>
              <a:rPr lang="en-US" sz="1200" dirty="0" smtClean="0"/>
              <a:t>Venezuela</a:t>
            </a:r>
            <a:endParaRPr lang="en-US" sz="1400" dirty="0">
              <a:latin typeface="Calibri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49816" y="891294"/>
            <a:ext cx="2171091" cy="584776"/>
          </a:xfrm>
          <a:prstGeom prst="rect">
            <a:avLst/>
          </a:prstGeom>
          <a:ln w="28575" cmpd="sng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ECO:</a:t>
            </a:r>
            <a:r>
              <a:rPr lang="en-US" sz="1600" b="1" dirty="0" smtClean="0"/>
              <a:t>000000X</a:t>
            </a:r>
            <a:endParaRPr lang="en-US" sz="1600" b="1" dirty="0"/>
          </a:p>
          <a:p>
            <a:r>
              <a:rPr lang="en-US" sz="1600" b="1" dirty="0" smtClean="0"/>
              <a:t>Imaging assay evidence</a:t>
            </a:r>
            <a:endParaRPr lang="en-US" sz="1600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07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04" y="1331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Anatomical evidence is cumulative and synergistic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74"/>
          <a:stretch/>
        </p:blipFill>
        <p:spPr>
          <a:xfrm>
            <a:off x="2570235" y="1016876"/>
            <a:ext cx="675243" cy="461355"/>
          </a:xfrm>
          <a:prstGeom prst="rect">
            <a:avLst/>
          </a:prstGeom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60685" y="1070468"/>
            <a:ext cx="833998" cy="1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7684" y="1598085"/>
            <a:ext cx="0" cy="358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48134" y="1450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423560" y="1746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3312565" y="1075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66728" y="1430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94158" y="1559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74" y="828924"/>
            <a:ext cx="976454" cy="2415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94" y="1464136"/>
            <a:ext cx="551703" cy="5846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958" y="1972188"/>
            <a:ext cx="331079" cy="28711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587500" y="1963100"/>
            <a:ext cx="218672" cy="16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351" y="2203554"/>
            <a:ext cx="1964094" cy="2624585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292100" y="828924"/>
            <a:ext cx="4233825" cy="152057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95610" y="292357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4" name="TextBox 73"/>
          <p:cNvSpPr txBox="1"/>
          <p:nvPr/>
        </p:nvSpPr>
        <p:spPr>
          <a:xfrm>
            <a:off x="1896673" y="535940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5" name="TextBox 20"/>
          <p:cNvSpPr txBox="1">
            <a:spLocks noChangeArrowheads="1"/>
          </p:cNvSpPr>
          <p:nvPr/>
        </p:nvSpPr>
        <p:spPr bwMode="auto">
          <a:xfrm>
            <a:off x="4630588" y="5993253"/>
            <a:ext cx="2322695" cy="338554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</a:t>
            </a:r>
          </a:p>
        </p:txBody>
      </p:sp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83986" y="3977015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325373" y="4261962"/>
            <a:ext cx="4906213" cy="2438494"/>
            <a:chOff x="325373" y="4261962"/>
            <a:chExt cx="4906213" cy="2438494"/>
          </a:xfrm>
        </p:grpSpPr>
        <p:sp>
          <p:nvSpPr>
            <p:cNvPr id="54" name="TextBox 6"/>
            <p:cNvSpPr txBox="1">
              <a:spLocks noChangeArrowheads="1"/>
            </p:cNvSpPr>
            <p:nvPr/>
          </p:nvSpPr>
          <p:spPr bwMode="auto">
            <a:xfrm>
              <a:off x="428969" y="4842368"/>
              <a:ext cx="179582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i="1" dirty="0" err="1"/>
                <a:t>Schizodon</a:t>
              </a:r>
              <a:r>
                <a:rPr lang="en-US" sz="1400" i="1" dirty="0"/>
                <a:t> </a:t>
              </a:r>
              <a:r>
                <a:rPr lang="en-US" sz="1400" i="1" dirty="0" err="1" smtClean="0"/>
                <a:t>fasciatus</a:t>
              </a:r>
              <a:endParaRPr lang="en-US" sz="1400" dirty="0"/>
            </a:p>
            <a:p>
              <a:pPr algn="ctr" eaLnBrk="1" hangingPunct="1"/>
              <a:r>
                <a:rPr lang="en-US" sz="1400" dirty="0" smtClean="0"/>
                <a:t> </a:t>
              </a:r>
              <a:r>
                <a:rPr lang="en-US" sz="1400" dirty="0"/>
                <a:t>INPA </a:t>
              </a:r>
              <a:r>
                <a:rPr lang="en-US" sz="1400" dirty="0" smtClean="0"/>
                <a:t>21606</a:t>
              </a:r>
              <a:endParaRPr lang="en-US" sz="1400" i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1251112" y="5570523"/>
              <a:ext cx="0" cy="3589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435434" y="5247348"/>
              <a:ext cx="171952" cy="4189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860" y="5544073"/>
              <a:ext cx="270598" cy="3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9" name="Straight Arrow Connector 58"/>
            <p:cNvCxnSpPr/>
            <p:nvPr/>
          </p:nvCxnSpPr>
          <p:spPr>
            <a:xfrm>
              <a:off x="3054028" y="5227335"/>
              <a:ext cx="245837" cy="4153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3681458" y="5357200"/>
              <a:ext cx="199689" cy="1868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0494" y="5261436"/>
              <a:ext cx="551703" cy="58460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258" y="5769488"/>
              <a:ext cx="331079" cy="287118"/>
            </a:xfrm>
            <a:prstGeom prst="rect">
              <a:avLst/>
            </a:prstGeom>
          </p:spPr>
        </p:pic>
        <p:cxnSp>
          <p:nvCxnSpPr>
            <p:cNvPr id="64" name="Straight Arrow Connector 63"/>
            <p:cNvCxnSpPr/>
            <p:nvPr/>
          </p:nvCxnSpPr>
          <p:spPr>
            <a:xfrm flipV="1">
              <a:off x="1460928" y="5935538"/>
              <a:ext cx="218672" cy="1675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4634" y="4592390"/>
              <a:ext cx="1185741" cy="688735"/>
            </a:xfrm>
            <a:prstGeom prst="rect">
              <a:avLst/>
            </a:prstGeom>
          </p:spPr>
        </p:pic>
        <p:sp>
          <p:nvSpPr>
            <p:cNvPr id="58" name="TextBox 28"/>
            <p:cNvSpPr txBox="1">
              <a:spLocks noChangeArrowheads="1"/>
            </p:cNvSpPr>
            <p:nvPr/>
          </p:nvSpPr>
          <p:spPr bwMode="auto">
            <a:xfrm>
              <a:off x="3426865" y="4873258"/>
              <a:ext cx="116256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 err="1" smtClean="0"/>
                <a:t>mesethmoid</a:t>
              </a:r>
              <a:endParaRPr lang="en-US" sz="1400" dirty="0"/>
            </a:p>
            <a:p>
              <a:pPr algn="ctr"/>
              <a:r>
                <a:rPr lang="en-US" sz="1400" dirty="0" smtClean="0"/>
                <a:t>wide</a:t>
              </a:r>
              <a:endParaRPr lang="en-US" sz="1400" dirty="0">
                <a:latin typeface="Calibri" charset="0"/>
              </a:endParaRPr>
            </a:p>
            <a:p>
              <a:pPr algn="ctr" eaLnBrk="1" hangingPunct="1"/>
              <a:endParaRPr lang="en-US" sz="1600" b="1" dirty="0">
                <a:latin typeface="Calibri" charset="0"/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8794" y="4372979"/>
              <a:ext cx="901700" cy="500279"/>
            </a:xfrm>
            <a:prstGeom prst="rect">
              <a:avLst/>
            </a:prstGeom>
          </p:spPr>
        </p:pic>
        <p:sp>
          <p:nvSpPr>
            <p:cNvPr id="70" name="Rounded Rectangle 69"/>
            <p:cNvSpPr/>
            <p:nvPr/>
          </p:nvSpPr>
          <p:spPr>
            <a:xfrm>
              <a:off x="325373" y="4261962"/>
              <a:ext cx="4233825" cy="1821338"/>
            </a:xfrm>
            <a:prstGeom prst="roundRect">
              <a:avLst/>
            </a:prstGeom>
            <a:solidFill>
              <a:schemeClr val="bg2">
                <a:alpha val="26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98169" y="4947508"/>
              <a:ext cx="49544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.</a:t>
              </a:r>
              <a:endParaRPr lang="en-US" sz="96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96038" y="5130796"/>
              <a:ext cx="49544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.</a:t>
              </a:r>
              <a:endParaRPr lang="en-US" sz="96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4559198" y="4267200"/>
              <a:ext cx="672388" cy="6242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34"/>
          <p:cNvSpPr txBox="1">
            <a:spLocks noChangeArrowheads="1"/>
          </p:cNvSpPr>
          <p:nvPr/>
        </p:nvSpPr>
        <p:spPr bwMode="auto">
          <a:xfrm rot="3841934">
            <a:off x="4640906" y="3881071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319865" y="3456265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37"/>
          <p:cNvSpPr txBox="1">
            <a:spLocks noChangeArrowheads="1"/>
          </p:cNvSpPr>
          <p:nvPr/>
        </p:nvSpPr>
        <p:spPr bwMode="auto">
          <a:xfrm rot="16975600">
            <a:off x="6199923" y="3904784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82" name="TextBox 28"/>
          <p:cNvSpPr txBox="1">
            <a:spLocks noChangeArrowheads="1"/>
          </p:cNvSpPr>
          <p:nvPr/>
        </p:nvSpPr>
        <p:spPr bwMode="auto">
          <a:xfrm>
            <a:off x="5496610" y="5097494"/>
            <a:ext cx="1018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Brian, 2008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559198" y="2968865"/>
            <a:ext cx="810425" cy="12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515713" y="5446121"/>
            <a:ext cx="28097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Phylogeny construction using PAUP</a:t>
            </a:r>
            <a:r>
              <a:rPr lang="en-US" sz="1600" dirty="0"/>
              <a:t>* </a:t>
            </a:r>
            <a:r>
              <a:rPr lang="en-US" sz="1600" dirty="0" smtClean="0"/>
              <a:t>4.0 Beta </a:t>
            </a:r>
            <a:r>
              <a:rPr lang="en-US" sz="1600" dirty="0"/>
              <a:t>10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7392547" y="4997465"/>
            <a:ext cx="9412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phylogeny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40245" y="5303003"/>
            <a:ext cx="1639429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OBI:Conclusion</a:t>
            </a:r>
            <a:endParaRPr lang="en-US" b="1" dirty="0">
              <a:latin typeface="Calibri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14552" y="816914"/>
            <a:ext cx="6911645" cy="55822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57758" y="1020793"/>
            <a:ext cx="2331024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ECO:0000080</a:t>
            </a:r>
          </a:p>
          <a:p>
            <a:r>
              <a:rPr lang="en-US" b="1" dirty="0"/>
              <a:t>phylogenetic evidence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"/>
          <a:srcRect l="6474"/>
          <a:stretch/>
        </p:blipFill>
        <p:spPr>
          <a:xfrm>
            <a:off x="2582935" y="2667876"/>
            <a:ext cx="675243" cy="461355"/>
          </a:xfrm>
          <a:prstGeom prst="rect">
            <a:avLst/>
          </a:prstGeom>
        </p:spPr>
      </p:pic>
      <p:sp>
        <p:nvSpPr>
          <p:cNvPr id="99" name="TextBox 6"/>
          <p:cNvSpPr txBox="1">
            <a:spLocks noChangeArrowheads="1"/>
          </p:cNvSpPr>
          <p:nvPr/>
        </p:nvSpPr>
        <p:spPr bwMode="auto">
          <a:xfrm>
            <a:off x="232608" y="2721468"/>
            <a:ext cx="23376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 dirty="0" err="1"/>
              <a:t>Caenotropus</a:t>
            </a:r>
            <a:r>
              <a:rPr lang="en-US" sz="1400" i="1" dirty="0"/>
              <a:t> </a:t>
            </a:r>
            <a:r>
              <a:rPr lang="en-US" sz="1400" i="1" dirty="0" err="1" smtClean="0"/>
              <a:t>maculosus</a:t>
            </a:r>
            <a:endParaRPr lang="en-US" sz="1400" i="1" dirty="0" smtClean="0"/>
          </a:p>
          <a:p>
            <a:r>
              <a:rPr lang="en-US" sz="1400" dirty="0"/>
              <a:t>USNM 231545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90384" y="3249085"/>
            <a:ext cx="0" cy="3589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2460834" y="3101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436260" y="3397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28"/>
          <p:cNvSpPr txBox="1">
            <a:spLocks noChangeArrowheads="1"/>
          </p:cNvSpPr>
          <p:nvPr/>
        </p:nvSpPr>
        <p:spPr bwMode="auto">
          <a:xfrm>
            <a:off x="3325265" y="2726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079428" y="3081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706858" y="3210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894" y="3115136"/>
            <a:ext cx="551703" cy="58460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658" y="3623188"/>
            <a:ext cx="331079" cy="287118"/>
          </a:xfrm>
          <a:prstGeom prst="rect">
            <a:avLst/>
          </a:prstGeom>
        </p:spPr>
      </p:pic>
      <p:cxnSp>
        <p:nvCxnSpPr>
          <p:cNvPr id="109" name="Straight Arrow Connector 108"/>
          <p:cNvCxnSpPr/>
          <p:nvPr/>
        </p:nvCxnSpPr>
        <p:spPr>
          <a:xfrm flipV="1">
            <a:off x="1600200" y="3614100"/>
            <a:ext cx="218672" cy="16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306884" y="2389730"/>
            <a:ext cx="4233825" cy="152057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799274" y="2066564"/>
            <a:ext cx="3338775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ECO:0000071</a:t>
            </a:r>
          </a:p>
          <a:p>
            <a:r>
              <a:rPr lang="en-US" dirty="0"/>
              <a:t>morphological </a:t>
            </a:r>
            <a:r>
              <a:rPr lang="en-US" dirty="0" smtClean="0"/>
              <a:t>similarity evidence</a:t>
            </a:r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685" y="2400426"/>
            <a:ext cx="685085" cy="3773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19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5" grpId="0" animBg="1"/>
      <p:bldP spid="80" grpId="0"/>
      <p:bldP spid="91" grpId="0"/>
      <p:bldP spid="92" grpId="0"/>
      <p:bldP spid="93" grpId="0" animBg="1"/>
      <p:bldP spid="93" grpId="1" animBg="1"/>
      <p:bldP spid="94" grpId="0" animBg="1"/>
      <p:bldP spid="95" grpId="0" animBg="1"/>
      <p:bldP spid="110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04" y="13310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The means to the end matters</a:t>
            </a:r>
            <a:endParaRPr lang="en-US" sz="3600" b="1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60685" y="1070468"/>
            <a:ext cx="833998" cy="1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Synaptolaemus</a:t>
            </a:r>
            <a:r>
              <a:rPr lang="en-US" sz="1400" i="1" dirty="0"/>
              <a:t> </a:t>
            </a:r>
            <a:r>
              <a:rPr lang="en-US" sz="1400" i="1" dirty="0" err="1" smtClean="0"/>
              <a:t>cingulatus</a:t>
            </a:r>
            <a:endParaRPr lang="en-US" sz="1400" i="1" dirty="0"/>
          </a:p>
          <a:p>
            <a:pPr algn="ctr" eaLnBrk="1" hangingPunct="1"/>
            <a:r>
              <a:rPr lang="en-US" sz="1400" dirty="0"/>
              <a:t>AMNH </a:t>
            </a:r>
            <a:r>
              <a:rPr lang="en-US" sz="1400" dirty="0" smtClean="0"/>
              <a:t>91095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7684" y="1598085"/>
            <a:ext cx="301916" cy="2709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48134" y="1450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423560" y="1746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3312565" y="1075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66728" y="1430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94158" y="1559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" y="828924"/>
            <a:ext cx="976454" cy="2415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51" y="2203554"/>
            <a:ext cx="1964094" cy="262458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895610" y="292357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4" name="TextBox 73"/>
          <p:cNvSpPr txBox="1"/>
          <p:nvPr/>
        </p:nvSpPr>
        <p:spPr>
          <a:xfrm>
            <a:off x="1896673" y="5359400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5" name="TextBox 20"/>
          <p:cNvSpPr txBox="1">
            <a:spLocks noChangeArrowheads="1"/>
          </p:cNvSpPr>
          <p:nvPr/>
        </p:nvSpPr>
        <p:spPr bwMode="auto">
          <a:xfrm>
            <a:off x="4630588" y="5993253"/>
            <a:ext cx="2322695" cy="338554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</a:rPr>
              <a:t>OBI: </a:t>
            </a:r>
            <a:r>
              <a:rPr lang="en-US" sz="1600" b="1" dirty="0" smtClean="0">
                <a:latin typeface="Calibri" charset="0"/>
              </a:rPr>
              <a:t>Interpreting Data</a:t>
            </a:r>
          </a:p>
        </p:txBody>
      </p:sp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383986" y="3977015"/>
            <a:ext cx="7540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6"/>
          <p:cNvSpPr txBox="1">
            <a:spLocks noChangeArrowheads="1"/>
          </p:cNvSpPr>
          <p:nvPr/>
        </p:nvSpPr>
        <p:spPr bwMode="auto">
          <a:xfrm>
            <a:off x="428969" y="4842368"/>
            <a:ext cx="17958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i="1" dirty="0" err="1"/>
              <a:t>Schizodon</a:t>
            </a:r>
            <a:r>
              <a:rPr lang="en-US" sz="1400" i="1" dirty="0"/>
              <a:t> </a:t>
            </a:r>
            <a:r>
              <a:rPr lang="en-US" sz="1400" i="1" dirty="0" err="1" smtClean="0"/>
              <a:t>fasciatus</a:t>
            </a:r>
            <a:endParaRPr lang="en-US" sz="1400" dirty="0"/>
          </a:p>
          <a:p>
            <a:pPr algn="ctr" eaLnBrk="1" hangingPunct="1"/>
            <a:r>
              <a:rPr lang="en-US" sz="1400" dirty="0" smtClean="0"/>
              <a:t> </a:t>
            </a:r>
            <a:r>
              <a:rPr lang="en-US" sz="1400" dirty="0"/>
              <a:t>INPA </a:t>
            </a:r>
            <a:r>
              <a:rPr lang="en-US" sz="1400" dirty="0" smtClean="0"/>
              <a:t>21606</a:t>
            </a:r>
            <a:endParaRPr lang="en-US" sz="1400" i="1" dirty="0"/>
          </a:p>
        </p:txBody>
      </p:sp>
      <p:cxnSp>
        <p:nvCxnSpPr>
          <p:cNvPr id="55" name="Straight Arrow Connector 54"/>
          <p:cNvCxnSpPr>
            <a:stCxn id="54" idx="2"/>
          </p:cNvCxnSpPr>
          <p:nvPr/>
        </p:nvCxnSpPr>
        <p:spPr>
          <a:xfrm>
            <a:off x="1326884" y="5365588"/>
            <a:ext cx="356986" cy="340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435434" y="52473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410860" y="55440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traight Arrow Connector 58"/>
          <p:cNvCxnSpPr/>
          <p:nvPr/>
        </p:nvCxnSpPr>
        <p:spPr>
          <a:xfrm>
            <a:off x="3054028" y="52273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681458" y="53572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8"/>
          <p:cNvSpPr txBox="1">
            <a:spLocks noChangeArrowheads="1"/>
          </p:cNvSpPr>
          <p:nvPr/>
        </p:nvSpPr>
        <p:spPr bwMode="auto">
          <a:xfrm>
            <a:off x="3426865" y="48732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wide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4" y="4372979"/>
            <a:ext cx="901700" cy="50027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898169" y="4947508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sp>
        <p:nvSpPr>
          <p:cNvPr id="73" name="TextBox 72"/>
          <p:cNvSpPr txBox="1"/>
          <p:nvPr/>
        </p:nvSpPr>
        <p:spPr>
          <a:xfrm>
            <a:off x="1896038" y="5130796"/>
            <a:ext cx="495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.</a:t>
            </a:r>
            <a:endParaRPr lang="en-US" sz="9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4559198" y="4267200"/>
            <a:ext cx="672388" cy="624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34"/>
          <p:cNvSpPr txBox="1">
            <a:spLocks noChangeArrowheads="1"/>
          </p:cNvSpPr>
          <p:nvPr/>
        </p:nvSpPr>
        <p:spPr bwMode="auto">
          <a:xfrm rot="3841934">
            <a:off x="4640906" y="3881071"/>
            <a:ext cx="766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is_input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319865" y="3456265"/>
            <a:ext cx="374648" cy="143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37"/>
          <p:cNvSpPr txBox="1">
            <a:spLocks noChangeArrowheads="1"/>
          </p:cNvSpPr>
          <p:nvPr/>
        </p:nvSpPr>
        <p:spPr bwMode="auto">
          <a:xfrm rot="16975600">
            <a:off x="6199923" y="3904784"/>
            <a:ext cx="877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i="1" dirty="0" err="1">
                <a:latin typeface="Calibri" charset="0"/>
              </a:rPr>
              <a:t>is_output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82" name="TextBox 28"/>
          <p:cNvSpPr txBox="1">
            <a:spLocks noChangeArrowheads="1"/>
          </p:cNvSpPr>
          <p:nvPr/>
        </p:nvSpPr>
        <p:spPr bwMode="auto">
          <a:xfrm>
            <a:off x="5496610" y="5097494"/>
            <a:ext cx="1018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smtClean="0">
                <a:latin typeface="Calibri" charset="0"/>
              </a:rPr>
              <a:t>Brian, 2008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559198" y="2968865"/>
            <a:ext cx="810425" cy="129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4515713" y="5446121"/>
            <a:ext cx="28097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Phylogeny construction using PAUP</a:t>
            </a:r>
            <a:r>
              <a:rPr lang="en-US" sz="1600" dirty="0"/>
              <a:t>* </a:t>
            </a:r>
            <a:r>
              <a:rPr lang="en-US" sz="1600" dirty="0" smtClean="0"/>
              <a:t>4.0 Beta </a:t>
            </a:r>
            <a:r>
              <a:rPr lang="en-US" sz="1600" dirty="0"/>
              <a:t>10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7392547" y="4997465"/>
            <a:ext cx="94128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>
                <a:latin typeface="Calibri" charset="0"/>
              </a:rPr>
              <a:t>phylogeny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40245" y="5303003"/>
            <a:ext cx="1639429" cy="369332"/>
          </a:xfrm>
          <a:prstGeom prst="rect">
            <a:avLst/>
          </a:prstGeom>
          <a:noFill/>
          <a:ln w="28575" cmpd="sng">
            <a:solidFill>
              <a:srgbClr val="E46C0A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libri" charset="0"/>
              </a:rPr>
              <a:t>OBI:Conclusion</a:t>
            </a:r>
            <a:endParaRPr lang="en-US" b="1" dirty="0">
              <a:latin typeface="Calibri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51035" y="805381"/>
            <a:ext cx="6911645" cy="5582246"/>
          </a:xfrm>
          <a:prstGeom prst="roundRect">
            <a:avLst/>
          </a:prstGeom>
          <a:solidFill>
            <a:schemeClr val="bg2">
              <a:alpha val="26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57758" y="1020793"/>
            <a:ext cx="2331024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ECO:0000080</a:t>
            </a:r>
          </a:p>
          <a:p>
            <a:r>
              <a:rPr lang="en-US" b="1" dirty="0"/>
              <a:t>phylogenetic evidence</a:t>
            </a:r>
          </a:p>
        </p:txBody>
      </p:sp>
      <p:sp>
        <p:nvSpPr>
          <p:cNvPr id="99" name="TextBox 6"/>
          <p:cNvSpPr txBox="1">
            <a:spLocks noChangeArrowheads="1"/>
          </p:cNvSpPr>
          <p:nvPr/>
        </p:nvSpPr>
        <p:spPr bwMode="auto">
          <a:xfrm>
            <a:off x="232608" y="2721468"/>
            <a:ext cx="23376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i="1" dirty="0" err="1"/>
              <a:t>Caenotropus</a:t>
            </a:r>
            <a:r>
              <a:rPr lang="en-US" sz="1400" i="1" dirty="0"/>
              <a:t> </a:t>
            </a:r>
            <a:r>
              <a:rPr lang="en-US" sz="1400" i="1" dirty="0" err="1" smtClean="0"/>
              <a:t>maculosus</a:t>
            </a:r>
            <a:endParaRPr lang="en-US" sz="1400" i="1" dirty="0" smtClean="0"/>
          </a:p>
          <a:p>
            <a:r>
              <a:rPr lang="en-US" sz="1400" dirty="0"/>
              <a:t>USNM 231545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100" name="Straight Arrow Connector 99"/>
          <p:cNvCxnSpPr>
            <a:stCxn id="99" idx="2"/>
          </p:cNvCxnSpPr>
          <p:nvPr/>
        </p:nvCxnSpPr>
        <p:spPr>
          <a:xfrm>
            <a:off x="1401422" y="3244688"/>
            <a:ext cx="349756" cy="275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2460834" y="3101048"/>
            <a:ext cx="171952" cy="418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436260" y="3397773"/>
            <a:ext cx="270598" cy="35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28"/>
          <p:cNvSpPr txBox="1">
            <a:spLocks noChangeArrowheads="1"/>
          </p:cNvSpPr>
          <p:nvPr/>
        </p:nvSpPr>
        <p:spPr bwMode="auto">
          <a:xfrm>
            <a:off x="3325265" y="2726958"/>
            <a:ext cx="1162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 err="1" smtClean="0"/>
              <a:t>mesethmoid</a:t>
            </a:r>
            <a:endParaRPr lang="en-US" sz="1400" dirty="0"/>
          </a:p>
          <a:p>
            <a:pPr algn="ctr"/>
            <a:r>
              <a:rPr lang="en-US" sz="1400" dirty="0" smtClean="0"/>
              <a:t>narrow</a:t>
            </a:r>
            <a:endParaRPr lang="en-US" sz="1400" dirty="0">
              <a:latin typeface="Calibri" charset="0"/>
            </a:endParaRPr>
          </a:p>
          <a:p>
            <a:pPr algn="ctr" eaLnBrk="1" hangingPunct="1"/>
            <a:endParaRPr lang="en-US" sz="1600" b="1" dirty="0">
              <a:latin typeface="Calibri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079428" y="3081035"/>
            <a:ext cx="245837" cy="415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706858" y="3210900"/>
            <a:ext cx="199689" cy="1868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85" y="2400426"/>
            <a:ext cx="685085" cy="377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043" y="1700580"/>
            <a:ext cx="579015" cy="5250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84" y="3427352"/>
            <a:ext cx="579015" cy="52503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815" y="5458660"/>
            <a:ext cx="579015" cy="5250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734" y="874609"/>
            <a:ext cx="588422" cy="55542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870" y="2655474"/>
            <a:ext cx="588422" cy="55542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442" y="4613702"/>
            <a:ext cx="588422" cy="55542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799274" y="2066564"/>
            <a:ext cx="2886690" cy="64633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ECO:0000071</a:t>
            </a:r>
          </a:p>
          <a:p>
            <a:r>
              <a:rPr lang="en-US" dirty="0" smtClean="0"/>
              <a:t>sequence similarity evidence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66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0" grpId="0"/>
      <p:bldP spid="91" grpId="0"/>
      <p:bldP spid="92" grpId="0"/>
      <p:bldP spid="93" grpId="0" animBg="1"/>
      <p:bldP spid="93" grpId="1" animBg="1"/>
      <p:bldP spid="94" grpId="0" animBg="1"/>
      <p:bldP spid="95" grpId="0" animBg="1"/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_analyz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l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y_homology_pro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2325847" y="207963"/>
            <a:ext cx="420499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/>
              <a:t>What about homology? </a:t>
            </a:r>
            <a:endParaRPr lang="en-US" sz="3200" b="1" dirty="0"/>
          </a:p>
        </p:txBody>
      </p:sp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152400" y="698500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Evolutionary community</a:t>
            </a:r>
            <a:r>
              <a:rPr lang="en-US" sz="2000" b="1" dirty="0"/>
              <a:t>: Capture</a:t>
            </a:r>
            <a:r>
              <a:rPr lang="en-US" sz="2000" b="1" dirty="0" smtClean="0"/>
              <a:t> multiple </a:t>
            </a:r>
            <a:r>
              <a:rPr lang="en-US" sz="2000" b="1" i="1" dirty="0" err="1" smtClean="0"/>
              <a:t>homologous_to</a:t>
            </a:r>
            <a:r>
              <a:rPr lang="en-US" sz="2000" b="1" dirty="0" smtClean="0"/>
              <a:t> statements external to </a:t>
            </a:r>
            <a:r>
              <a:rPr lang="en-US" sz="2000" b="1" dirty="0" err="1" smtClean="0"/>
              <a:t>Uberon</a:t>
            </a:r>
            <a:r>
              <a:rPr lang="en-US" sz="2000" b="1" dirty="0" smtClean="0"/>
              <a:t> using evidence and attribution. Allows for </a:t>
            </a:r>
            <a:r>
              <a:rPr lang="en-US" sz="2000" b="1" dirty="0" err="1" smtClean="0"/>
              <a:t>phylogenetic</a:t>
            </a:r>
            <a:r>
              <a:rPr lang="en-US" sz="2000" b="1" dirty="0" smtClean="0"/>
              <a:t> </a:t>
            </a:r>
            <a:r>
              <a:rPr lang="en-US" sz="2000" b="1" dirty="0"/>
              <a:t>optimization.</a:t>
            </a:r>
          </a:p>
        </p:txBody>
      </p:sp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152400" y="3197225"/>
            <a:ext cx="9067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Model organism databases</a:t>
            </a:r>
            <a:r>
              <a:rPr lang="en-US" sz="2000" b="1" dirty="0"/>
              <a:t>: Use</a:t>
            </a:r>
            <a:r>
              <a:rPr lang="en-US" sz="2000" b="1" dirty="0" smtClean="0"/>
              <a:t> single well-established </a:t>
            </a:r>
            <a:r>
              <a:rPr lang="en-US" sz="2000" b="1" i="1" dirty="0" err="1" smtClean="0"/>
              <a:t>homologous_to</a:t>
            </a:r>
            <a:r>
              <a:rPr lang="en-US" sz="2000" b="1" dirty="0" smtClean="0"/>
              <a:t> </a:t>
            </a:r>
            <a:r>
              <a:rPr lang="en-US" sz="2000" b="1" dirty="0"/>
              <a:t>relations between structures in different </a:t>
            </a:r>
            <a:r>
              <a:rPr lang="en-US" sz="2000" b="1" dirty="0" err="1" smtClean="0"/>
              <a:t>MODs</a:t>
            </a:r>
            <a:r>
              <a:rPr lang="en-US" sz="2000" b="1" dirty="0" smtClean="0"/>
              <a:t> to create homology links between structures. </a:t>
            </a:r>
            <a:endParaRPr lang="en-US" sz="2000" b="1" dirty="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17613" y="1511300"/>
            <a:ext cx="2668587" cy="1473200"/>
            <a:chOff x="767" y="1088"/>
            <a:chExt cx="1681" cy="928"/>
          </a:xfrm>
        </p:grpSpPr>
        <p:pic>
          <p:nvPicPr>
            <p:cNvPr id="156687" name="Picture 15"/>
            <p:cNvPicPr>
              <a:picLocks noChangeAspect="1" noChangeArrowheads="1"/>
            </p:cNvPicPr>
            <p:nvPr/>
          </p:nvPicPr>
          <p:blipFill>
            <a:blip r:embed="rId3"/>
            <a:srcRect l="13309" t="29247" r="8372" b="13591"/>
            <a:stretch>
              <a:fillRect/>
            </a:stretch>
          </p:blipFill>
          <p:spPr bwMode="auto">
            <a:xfrm>
              <a:off x="767" y="1088"/>
              <a:ext cx="1537" cy="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6688" name="Rectangle 16"/>
            <p:cNvSpPr>
              <a:spLocks noChangeArrowheads="1"/>
            </p:cNvSpPr>
            <p:nvPr/>
          </p:nvSpPr>
          <p:spPr bwMode="auto">
            <a:xfrm>
              <a:off x="2016" y="1488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018088" y="1536700"/>
            <a:ext cx="2678112" cy="1524000"/>
            <a:chOff x="3161" y="1104"/>
            <a:chExt cx="1687" cy="960"/>
          </a:xfrm>
        </p:grpSpPr>
        <p:pic>
          <p:nvPicPr>
            <p:cNvPr id="156686" name="Picture 14"/>
            <p:cNvPicPr>
              <a:picLocks noChangeAspect="1" noChangeArrowheads="1"/>
            </p:cNvPicPr>
            <p:nvPr/>
          </p:nvPicPr>
          <p:blipFill>
            <a:blip r:embed="rId4"/>
            <a:srcRect l="13309" t="29630" r="8372" b="14307"/>
            <a:stretch>
              <a:fillRect/>
            </a:stretch>
          </p:blipFill>
          <p:spPr bwMode="auto">
            <a:xfrm>
              <a:off x="3161" y="1104"/>
              <a:ext cx="1543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6689" name="Rectangle 17"/>
            <p:cNvSpPr>
              <a:spLocks noChangeArrowheads="1"/>
            </p:cNvSpPr>
            <p:nvPr/>
          </p:nvSpPr>
          <p:spPr bwMode="auto">
            <a:xfrm>
              <a:off x="4416" y="1536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693" name="AutoShape 21"/>
          <p:cNvSpPr>
            <a:spLocks noChangeArrowheads="1"/>
          </p:cNvSpPr>
          <p:nvPr/>
        </p:nvSpPr>
        <p:spPr bwMode="auto">
          <a:xfrm>
            <a:off x="3818745" y="2070100"/>
            <a:ext cx="1219200" cy="228600"/>
          </a:xfrm>
          <a:prstGeom prst="leftRightArrow">
            <a:avLst>
              <a:gd name="adj1" fmla="val 50000"/>
              <a:gd name="adj2" fmla="val 106667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6695" name="Picture 23"/>
          <p:cNvPicPr>
            <a:picLocks noChangeAspect="1" noChangeArrowheads="1"/>
          </p:cNvPicPr>
          <p:nvPr/>
        </p:nvPicPr>
        <p:blipFill>
          <a:blip r:embed="rId5"/>
          <a:srcRect l="14064" t="34129" r="72665" b="45631"/>
          <a:stretch>
            <a:fillRect/>
          </a:stretch>
        </p:blipFill>
        <p:spPr bwMode="auto">
          <a:xfrm>
            <a:off x="1885950" y="3873500"/>
            <a:ext cx="785813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97" name="Text Box 25"/>
          <p:cNvSpPr txBox="1">
            <a:spLocks noChangeArrowheads="1"/>
          </p:cNvSpPr>
          <p:nvPr/>
        </p:nvSpPr>
        <p:spPr bwMode="auto">
          <a:xfrm>
            <a:off x="2571750" y="4330700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sto MT" charset="0"/>
              </a:rPr>
              <a:t>ZFIN</a:t>
            </a:r>
          </a:p>
        </p:txBody>
      </p:sp>
      <p:sp>
        <p:nvSpPr>
          <p:cNvPr id="156700" name="Line 28"/>
          <p:cNvSpPr>
            <a:spLocks noChangeShapeType="1"/>
          </p:cNvSpPr>
          <p:nvPr/>
        </p:nvSpPr>
        <p:spPr bwMode="auto">
          <a:xfrm flipV="1">
            <a:off x="2495550" y="48133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701" name="Line 29"/>
          <p:cNvSpPr>
            <a:spLocks noChangeShapeType="1"/>
          </p:cNvSpPr>
          <p:nvPr/>
        </p:nvSpPr>
        <p:spPr bwMode="auto">
          <a:xfrm flipV="1">
            <a:off x="6400800" y="48133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702" name="AutoShape 30"/>
          <p:cNvSpPr>
            <a:spLocks noChangeArrowheads="1"/>
          </p:cNvSpPr>
          <p:nvPr/>
        </p:nvSpPr>
        <p:spPr bwMode="auto">
          <a:xfrm>
            <a:off x="3818745" y="5397500"/>
            <a:ext cx="1219200" cy="228600"/>
          </a:xfrm>
          <a:prstGeom prst="leftRightArrow">
            <a:avLst>
              <a:gd name="adj1" fmla="val 50000"/>
              <a:gd name="adj2" fmla="val 106667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381000" y="5270500"/>
            <a:ext cx="3276600" cy="1193800"/>
            <a:chOff x="240" y="3568"/>
            <a:chExt cx="2064" cy="752"/>
          </a:xfrm>
        </p:grpSpPr>
        <p:pic>
          <p:nvPicPr>
            <p:cNvPr id="156681" name="Picture 9"/>
            <p:cNvPicPr>
              <a:picLocks noChangeAspect="1" noChangeArrowheads="1"/>
            </p:cNvPicPr>
            <p:nvPr/>
          </p:nvPicPr>
          <p:blipFill>
            <a:blip r:embed="rId6"/>
            <a:srcRect l="46790" t="7001" b="72957"/>
            <a:stretch>
              <a:fillRect/>
            </a:stretch>
          </p:blipFill>
          <p:spPr bwMode="auto">
            <a:xfrm>
              <a:off x="768" y="3568"/>
              <a:ext cx="1376" cy="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6703" name="Rectangle 31"/>
            <p:cNvSpPr>
              <a:spLocks noChangeArrowheads="1"/>
            </p:cNvSpPr>
            <p:nvPr/>
          </p:nvSpPr>
          <p:spPr bwMode="auto">
            <a:xfrm>
              <a:off x="1440" y="4119"/>
              <a:ext cx="864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704" name="Rectangle 32"/>
            <p:cNvSpPr>
              <a:spLocks noChangeArrowheads="1"/>
            </p:cNvSpPr>
            <p:nvPr/>
          </p:nvSpPr>
          <p:spPr bwMode="auto">
            <a:xfrm>
              <a:off x="240" y="4032"/>
              <a:ext cx="864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6706" name="Picture 34"/>
          <p:cNvPicPr>
            <a:picLocks noChangeAspect="1" noChangeArrowheads="1"/>
          </p:cNvPicPr>
          <p:nvPr/>
        </p:nvPicPr>
        <p:blipFill>
          <a:blip r:embed="rId7"/>
          <a:srcRect t="62706" r="13612"/>
          <a:stretch>
            <a:fillRect/>
          </a:stretch>
        </p:blipFill>
        <p:spPr bwMode="auto">
          <a:xfrm>
            <a:off x="5410200" y="5138738"/>
            <a:ext cx="2120900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708" name="Picture 36"/>
          <p:cNvPicPr>
            <a:picLocks noChangeAspect="1" noChangeArrowheads="1"/>
          </p:cNvPicPr>
          <p:nvPr/>
        </p:nvPicPr>
        <p:blipFill>
          <a:blip r:embed="rId8"/>
          <a:srcRect l="4256" t="20535" r="75887" b="71428"/>
          <a:stretch>
            <a:fillRect/>
          </a:stretch>
        </p:blipFill>
        <p:spPr bwMode="auto">
          <a:xfrm>
            <a:off x="5257800" y="4025900"/>
            <a:ext cx="2133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2256003" y="6300788"/>
            <a:ext cx="4344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rgbClr val="595959"/>
                </a:solidFill>
              </a:rPr>
              <a:t>Uberon</a:t>
            </a:r>
            <a:r>
              <a:rPr lang="en-US" sz="2800" b="1" dirty="0" smtClean="0">
                <a:solidFill>
                  <a:srgbClr val="595959"/>
                </a:solidFill>
              </a:rPr>
              <a:t> is homology-neutral</a:t>
            </a: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7085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fferentiating_homolog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cour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g_leng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war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ology_discuss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" y="11757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Multispecies anatomy 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</a:p>
          <a:p>
            <a:pPr lvl="1"/>
            <a:r>
              <a:rPr lang="en-US" dirty="0" err="1" smtClean="0"/>
              <a:t>vHOG</a:t>
            </a:r>
            <a:r>
              <a:rPr lang="en-US" dirty="0" smtClean="0"/>
              <a:t> (vertebrate Homologous Organs Groups)</a:t>
            </a:r>
          </a:p>
          <a:p>
            <a:pPr lvl="2"/>
            <a:r>
              <a:rPr lang="en-US" dirty="0" smtClean="0">
                <a:hlinkClick r:id="rId2"/>
              </a:rPr>
              <a:t>http://bgee.unil.ch/bgee/bgee</a:t>
            </a:r>
            <a:r>
              <a:rPr lang="en-US" dirty="0" smtClean="0"/>
              <a:t> (developers of </a:t>
            </a:r>
            <a:r>
              <a:rPr lang="en-US" dirty="0" err="1" smtClean="0"/>
              <a:t>vHOG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www.berkeleybop.org/ontologies/vhog.owl</a:t>
            </a:r>
            <a:endParaRPr lang="en-US" dirty="0" smtClean="0"/>
          </a:p>
          <a:p>
            <a:pPr lvl="1"/>
            <a:r>
              <a:rPr lang="en-US" dirty="0" smtClean="0"/>
              <a:t>VBO (vertebrate bridging Ontology)</a:t>
            </a:r>
          </a:p>
          <a:p>
            <a:pPr lvl="2"/>
            <a:endParaRPr lang="en-US" dirty="0" smtClean="0"/>
          </a:p>
          <a:p>
            <a:pPr lvl="1"/>
            <a:r>
              <a:rPr lang="en-US" dirty="0" err="1" smtClean="0"/>
              <a:t>Uberon</a:t>
            </a:r>
            <a:endParaRPr lang="en-US" smtClean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3120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ology_abo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Uberon</a:t>
            </a:r>
            <a:r>
              <a:rPr lang="en-US" dirty="0" smtClean="0"/>
              <a:t> and homology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Uberon</a:t>
            </a:r>
            <a:r>
              <a:rPr lang="en-US" dirty="0" smtClean="0"/>
              <a:t> classes do not need to be homologous</a:t>
            </a:r>
          </a:p>
          <a:p>
            <a:r>
              <a:rPr lang="en-US" dirty="0" smtClean="0"/>
              <a:t>We try to state </a:t>
            </a:r>
            <a:r>
              <a:rPr lang="en-US" b="1" dirty="0" smtClean="0"/>
              <a:t>necessary and sufficient </a:t>
            </a:r>
            <a:r>
              <a:rPr lang="en-US" dirty="0" smtClean="0"/>
              <a:t>conditions for all classes</a:t>
            </a:r>
          </a:p>
          <a:p>
            <a:pPr lvl="1"/>
            <a:r>
              <a:rPr lang="en-US" dirty="0" smtClean="0"/>
              <a:t>Genus: parent class</a:t>
            </a:r>
          </a:p>
          <a:p>
            <a:pPr lvl="1"/>
            <a:r>
              <a:rPr lang="en-US" dirty="0" smtClean="0"/>
              <a:t>Differentia may be any mix of:</a:t>
            </a:r>
          </a:p>
          <a:p>
            <a:pPr lvl="2"/>
            <a:r>
              <a:rPr lang="en-US" dirty="0" err="1" smtClean="0"/>
              <a:t>Locational</a:t>
            </a:r>
            <a:endParaRPr lang="en-US" dirty="0" smtClean="0"/>
          </a:p>
          <a:p>
            <a:pPr lvl="2"/>
            <a:r>
              <a:rPr lang="en-US" dirty="0" smtClean="0"/>
              <a:t>Histological</a:t>
            </a:r>
          </a:p>
          <a:p>
            <a:pPr lvl="2"/>
            <a:r>
              <a:rPr lang="en-US" dirty="0" smtClean="0"/>
              <a:t>Structural</a:t>
            </a:r>
          </a:p>
          <a:p>
            <a:pPr lvl="2"/>
            <a:r>
              <a:rPr lang="en-US" dirty="0" smtClean="0"/>
              <a:t>Functional</a:t>
            </a:r>
          </a:p>
          <a:p>
            <a:pPr lvl="2"/>
            <a:r>
              <a:rPr lang="en-US" dirty="0" smtClean="0"/>
              <a:t>Developmental</a:t>
            </a:r>
          </a:p>
          <a:p>
            <a:pPr lvl="2"/>
            <a:r>
              <a:rPr lang="en-US" dirty="0" smtClean="0"/>
              <a:t>Or homology!</a:t>
            </a:r>
          </a:p>
          <a:p>
            <a:r>
              <a:rPr lang="en-US" dirty="0" smtClean="0"/>
              <a:t>This is essentially essentialist</a:t>
            </a:r>
          </a:p>
          <a:p>
            <a:pPr lvl="1"/>
            <a:r>
              <a:rPr lang="en-US" dirty="0" smtClean="0"/>
              <a:t>‘essentialist’ may make </a:t>
            </a:r>
            <a:r>
              <a:rPr lang="en-US" dirty="0" err="1" smtClean="0"/>
              <a:t>evo-devo</a:t>
            </a:r>
            <a:r>
              <a:rPr lang="en-US" dirty="0" smtClean="0"/>
              <a:t> folks uncomfortable, but it’s how most </a:t>
            </a:r>
            <a:r>
              <a:rPr lang="en-US" dirty="0" err="1" smtClean="0"/>
              <a:t>ontologies</a:t>
            </a:r>
            <a:r>
              <a:rPr lang="en-US" dirty="0" smtClean="0"/>
              <a:t> work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93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75601"/>
          </a:xfrm>
        </p:spPr>
        <p:txBody>
          <a:bodyPr/>
          <a:lstStyle/>
          <a:p>
            <a:r>
              <a:rPr lang="en-US" dirty="0" smtClean="0"/>
              <a:t>Eye: organ and has function in </a:t>
            </a:r>
            <a:r>
              <a:rPr lang="en-US" dirty="0" err="1" smtClean="0"/>
              <a:t>go:visual</a:t>
            </a:r>
            <a:r>
              <a:rPr lang="en-US" dirty="0" smtClean="0"/>
              <a:t> perception</a:t>
            </a:r>
          </a:p>
          <a:p>
            <a:pPr lvl="1"/>
            <a:r>
              <a:rPr lang="en-US" dirty="0" smtClean="0"/>
              <a:t>Compound eye: has part </a:t>
            </a:r>
            <a:r>
              <a:rPr lang="en-US" dirty="0" err="1" smtClean="0"/>
              <a:t>ommatidia</a:t>
            </a:r>
            <a:endParaRPr lang="en-US" dirty="0" smtClean="0"/>
          </a:p>
          <a:p>
            <a:pPr lvl="1"/>
            <a:r>
              <a:rPr lang="en-US" b="1" dirty="0" smtClean="0"/>
              <a:t>Camera-type eye : equivalent to </a:t>
            </a:r>
            <a:r>
              <a:rPr lang="en-US" b="1" dirty="0" err="1" smtClean="0"/>
              <a:t>vHOG</a:t>
            </a:r>
            <a:r>
              <a:rPr lang="en-US" b="1" dirty="0" smtClean="0"/>
              <a:t> eye</a:t>
            </a:r>
          </a:p>
          <a:p>
            <a:pPr lvl="2"/>
            <a:r>
              <a:rPr lang="en-US" dirty="0" smtClean="0"/>
              <a:t>vertebrate-type*</a:t>
            </a:r>
          </a:p>
          <a:p>
            <a:pPr lvl="2"/>
            <a:r>
              <a:rPr lang="en-US" dirty="0" err="1" smtClean="0"/>
              <a:t>cephalod</a:t>
            </a:r>
            <a:r>
              <a:rPr lang="en-US" dirty="0" smtClean="0"/>
              <a:t>-type*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5416681"/>
            <a:ext cx="3689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 smtClean="0"/>
              <a:t>*Not yet in ontology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98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– </a:t>
            </a:r>
            <a:r>
              <a:rPr lang="en-US" dirty="0" err="1" smtClean="0"/>
              <a:t>interrenal</a:t>
            </a:r>
            <a:r>
              <a:rPr lang="en-US" dirty="0" smtClean="0"/>
              <a:t> gland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class in </a:t>
            </a:r>
            <a:r>
              <a:rPr lang="en-US" dirty="0" err="1" smtClean="0"/>
              <a:t>vHOG</a:t>
            </a:r>
            <a:endParaRPr lang="en-US" dirty="0" smtClean="0"/>
          </a:p>
          <a:p>
            <a:r>
              <a:rPr lang="en-US" dirty="0" smtClean="0"/>
              <a:t>Distinct classes in </a:t>
            </a:r>
            <a:r>
              <a:rPr lang="en-US" dirty="0" err="1" smtClean="0"/>
              <a:t>Uberon</a:t>
            </a:r>
            <a:endParaRPr lang="en-US" dirty="0" smtClean="0"/>
          </a:p>
          <a:p>
            <a:pPr lvl="1"/>
            <a:r>
              <a:rPr lang="en-US" dirty="0" smtClean="0"/>
              <a:t>Score highly on semantic similarity measures do to </a:t>
            </a:r>
            <a:r>
              <a:rPr lang="en-US" dirty="0" err="1" smtClean="0"/>
              <a:t>has_part</a:t>
            </a:r>
            <a:r>
              <a:rPr lang="en-US" dirty="0" smtClean="0"/>
              <a:t> relationships to cell types</a:t>
            </a:r>
          </a:p>
          <a:p>
            <a:r>
              <a:rPr lang="en-US" dirty="0" smtClean="0"/>
              <a:t>Homology can be handled separately</a:t>
            </a:r>
          </a:p>
          <a:p>
            <a:r>
              <a:rPr lang="en-US" dirty="0" smtClean="0"/>
              <a:t>Open question:</a:t>
            </a:r>
          </a:p>
          <a:p>
            <a:pPr lvl="1"/>
            <a:r>
              <a:rPr lang="en-US" dirty="0" err="1" smtClean="0"/>
              <a:t>interrenal</a:t>
            </a:r>
            <a:r>
              <a:rPr lang="en-US" dirty="0" smtClean="0"/>
              <a:t> gland </a:t>
            </a:r>
            <a:r>
              <a:rPr lang="en-US" dirty="0" err="1" smtClean="0"/>
              <a:t>vs</a:t>
            </a:r>
            <a:r>
              <a:rPr lang="en-US" dirty="0" smtClean="0"/>
              <a:t> bodies?</a:t>
            </a:r>
          </a:p>
          <a:p>
            <a:pPr lvl="1"/>
            <a:r>
              <a:rPr lang="en-US" dirty="0" smtClean="0"/>
              <a:t>Homology at the level of gland or cortex?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669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essentialist definitions</a:t>
            </a:r>
          </a:p>
          <a:p>
            <a:pPr lvl="1"/>
            <a:r>
              <a:rPr lang="en-US" dirty="0" smtClean="0"/>
              <a:t>homology relationships</a:t>
            </a:r>
          </a:p>
          <a:p>
            <a:r>
              <a:rPr lang="en-US" dirty="0" smtClean="0"/>
              <a:t>Create ‘homology knowledgebase’</a:t>
            </a:r>
          </a:p>
          <a:p>
            <a:pPr lvl="1"/>
            <a:r>
              <a:rPr lang="en-US" dirty="0" smtClean="0"/>
              <a:t>Statements anchored to </a:t>
            </a:r>
            <a:r>
              <a:rPr lang="en-US" dirty="0" err="1" smtClean="0"/>
              <a:t>Uberon</a:t>
            </a:r>
            <a:r>
              <a:rPr lang="en-US" dirty="0" smtClean="0"/>
              <a:t> classes</a:t>
            </a:r>
          </a:p>
          <a:p>
            <a:pPr lvl="2"/>
            <a:r>
              <a:rPr lang="en-US" dirty="0" err="1" smtClean="0"/>
              <a:t>E.g</a:t>
            </a:r>
            <a:endParaRPr lang="en-US" dirty="0" smtClean="0"/>
          </a:p>
          <a:p>
            <a:pPr lvl="3"/>
            <a:r>
              <a:rPr lang="en-US" dirty="0" smtClean="0"/>
              <a:t>lung (</a:t>
            </a:r>
            <a:r>
              <a:rPr lang="en-US" dirty="0" err="1" smtClean="0"/>
              <a:t>Ubr</a:t>
            </a:r>
            <a:r>
              <a:rPr lang="en-US" dirty="0" smtClean="0"/>
              <a:t>) has property: homologous, </a:t>
            </a:r>
            <a:r>
              <a:rPr lang="en-US" dirty="0" err="1" smtClean="0"/>
              <a:t>has_evidence</a:t>
            </a:r>
            <a:r>
              <a:rPr lang="en-US" dirty="0" smtClean="0"/>
              <a:t> …</a:t>
            </a:r>
          </a:p>
          <a:p>
            <a:pPr lvl="3"/>
            <a:r>
              <a:rPr lang="en-US" dirty="0" smtClean="0"/>
              <a:t>head kidney + bone marrow, has property: homologous, </a:t>
            </a:r>
            <a:r>
              <a:rPr lang="en-US" dirty="0" err="1" smtClean="0"/>
              <a:t>has_evidence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/>
              <a:t>Use homology ontology</a:t>
            </a:r>
          </a:p>
          <a:p>
            <a:pPr lvl="1"/>
            <a:r>
              <a:rPr lang="en-US" dirty="0" smtClean="0"/>
              <a:t>Contributions from </a:t>
            </a:r>
            <a:r>
              <a:rPr lang="en-US" dirty="0" err="1" smtClean="0"/>
              <a:t>vHOG</a:t>
            </a:r>
            <a:r>
              <a:rPr lang="en-US" dirty="0" smtClean="0"/>
              <a:t> and </a:t>
            </a:r>
            <a:r>
              <a:rPr lang="en-US" dirty="0" err="1" smtClean="0"/>
              <a:t>Phenoscape</a:t>
            </a:r>
            <a:endParaRPr lang="en-US" dirty="0" smtClean="0"/>
          </a:p>
          <a:p>
            <a:r>
              <a:rPr lang="en-US" dirty="0" smtClean="0"/>
              <a:t>Automatically aggregate for powerful queries 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78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Anatomical </a:t>
            </a:r>
            <a:r>
              <a:rPr lang="en-US" b="1" i="1" dirty="0"/>
              <a:t>e</a:t>
            </a:r>
            <a:r>
              <a:rPr lang="en-US" b="1" i="1" dirty="0" smtClean="0"/>
              <a:t>vidence</a:t>
            </a:r>
            <a:r>
              <a:rPr lang="en-US" b="1" dirty="0" smtClean="0"/>
              <a:t>: what is it, and why do we care about it?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89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So what should one do about evidence?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Keep in mind that as you record your phenotype data, the means by which you obtained it can matter later one</a:t>
            </a:r>
          </a:p>
          <a:p>
            <a:r>
              <a:rPr lang="en-US" dirty="0" smtClean="0"/>
              <a:t>Others may want to use your data, and they too will care</a:t>
            </a:r>
          </a:p>
          <a:p>
            <a:r>
              <a:rPr lang="en-US" dirty="0" smtClean="0"/>
              <a:t>You may find that how you know what you know depends on the means to the end</a:t>
            </a:r>
          </a:p>
          <a:p>
            <a:r>
              <a:rPr lang="en-US" dirty="0" smtClean="0"/>
              <a:t>You can work with ECO and OBI to get the terms you need for your work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228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sesm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42900" y="228600"/>
            <a:ext cx="81915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dirty="0" smtClean="0"/>
              <a:t>Reasoning across species: querying </a:t>
            </a:r>
            <a:r>
              <a:rPr lang="en-US" sz="3200" b="1" dirty="0"/>
              <a:t>for genes in</a:t>
            </a:r>
            <a:r>
              <a:rPr lang="en-US" sz="3200" b="1" dirty="0" smtClean="0"/>
              <a:t> similar structures </a:t>
            </a:r>
            <a:endParaRPr lang="en-US" sz="3200" b="1" dirty="0"/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228600" y="5803900"/>
            <a:ext cx="873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595959"/>
                </a:solidFill>
              </a:rPr>
              <a:t> Genetic mechanisms may be reused</a:t>
            </a:r>
            <a:r>
              <a:rPr lang="en-US" sz="2400" b="1" dirty="0" smtClean="0">
                <a:solidFill>
                  <a:srgbClr val="595959"/>
                </a:solidFill>
              </a:rPr>
              <a:t> in </a:t>
            </a:r>
            <a:r>
              <a:rPr lang="en-US" sz="2400" b="1" dirty="0">
                <a:solidFill>
                  <a:srgbClr val="595959"/>
                </a:solidFill>
              </a:rPr>
              <a:t>analogous </a:t>
            </a:r>
            <a:r>
              <a:rPr lang="en-US" sz="2400" b="1" dirty="0" smtClean="0">
                <a:solidFill>
                  <a:srgbClr val="595959"/>
                </a:solidFill>
              </a:rPr>
              <a:t>structures</a:t>
            </a: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595959"/>
                </a:solidFill>
              </a:rPr>
              <a:t> Structures may be homologous in ways that are yet undetermined</a:t>
            </a:r>
          </a:p>
        </p:txBody>
      </p:sp>
      <p:pic>
        <p:nvPicPr>
          <p:cNvPr id="14234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1700213"/>
            <a:ext cx="3017838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4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463" y="3452813"/>
            <a:ext cx="3017837" cy="14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19100" y="1330326"/>
            <a:ext cx="355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Vertebrate chambered heart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647700" y="4906963"/>
            <a:ext cx="310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Arthropod dorsal vessel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469900" y="5532438"/>
            <a:ext cx="407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Xavier-</a:t>
            </a:r>
            <a:r>
              <a:rPr lang="en-US" sz="1600" b="1" dirty="0" err="1"/>
              <a:t>Neto</a:t>
            </a:r>
            <a:r>
              <a:rPr lang="en-US" sz="1600" b="1" dirty="0"/>
              <a:t> </a:t>
            </a:r>
            <a:r>
              <a:rPr lang="en-US" sz="1600" b="1" i="1" dirty="0"/>
              <a:t>et al.,</a:t>
            </a:r>
            <a:r>
              <a:rPr lang="en-US" sz="1600" b="1" dirty="0"/>
              <a:t> Cell Mol Life </a:t>
            </a:r>
            <a:r>
              <a:rPr lang="en-US" sz="1600" b="1" dirty="0" err="1"/>
              <a:t>Sci</a:t>
            </a:r>
            <a:r>
              <a:rPr lang="en-US" sz="1600" b="1" dirty="0"/>
              <a:t>, 2007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4394200" y="1471434"/>
            <a:ext cx="4632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u="sng" dirty="0"/>
              <a:t>Process                Conserved genes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Specification 	   tinman/nkx2.5, </a:t>
            </a:r>
            <a:r>
              <a:rPr lang="en-US" sz="2000" b="1" dirty="0" err="1">
                <a:solidFill>
                  <a:srgbClr val="0000FF"/>
                </a:solidFill>
              </a:rPr>
              <a:t>wnts</a:t>
            </a:r>
            <a:endParaRPr lang="en-US" sz="2000" b="1" dirty="0">
              <a:solidFill>
                <a:srgbClr val="0000FF"/>
              </a:solidFill>
            </a:endParaRPr>
          </a:p>
          <a:p>
            <a:endParaRPr lang="en-US" sz="900" b="1" dirty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FF"/>
                </a:solidFill>
              </a:rPr>
              <a:t>A-P patterning 	   </a:t>
            </a:r>
            <a:r>
              <a:rPr lang="en-US" sz="2000" b="1" dirty="0" err="1">
                <a:solidFill>
                  <a:srgbClr val="0000FF"/>
                </a:solidFill>
              </a:rPr>
              <a:t>Hox</a:t>
            </a:r>
            <a:r>
              <a:rPr lang="en-US" sz="2000" b="1" dirty="0">
                <a:solidFill>
                  <a:srgbClr val="0000FF"/>
                </a:solidFill>
              </a:rPr>
              <a:t> genes, RA</a:t>
            </a:r>
          </a:p>
          <a:p>
            <a:endParaRPr lang="en-US" sz="900" b="1" dirty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FF"/>
                </a:solidFill>
              </a:rPr>
              <a:t>Morphogenesis   Seven-up/</a:t>
            </a:r>
            <a:r>
              <a:rPr lang="en-US" sz="2000" b="1" dirty="0" err="1">
                <a:solidFill>
                  <a:srgbClr val="0000FF"/>
                </a:solidFill>
              </a:rPr>
              <a:t>Couptf</a:t>
            </a:r>
            <a:r>
              <a:rPr lang="en-US" sz="2000" b="1" dirty="0">
                <a:solidFill>
                  <a:srgbClr val="0000FF"/>
                </a:solidFill>
              </a:rPr>
              <a:t>-II</a:t>
            </a:r>
          </a:p>
        </p:txBody>
      </p:sp>
      <p:sp>
        <p:nvSpPr>
          <p:cNvPr id="142351" name="Rectangle 15"/>
          <p:cNvSpPr>
            <a:spLocks noChangeArrowheads="1"/>
          </p:cNvSpPr>
          <p:nvPr/>
        </p:nvSpPr>
        <p:spPr bwMode="auto">
          <a:xfrm>
            <a:off x="342900" y="1189038"/>
            <a:ext cx="3733800" cy="434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05300" y="4230509"/>
            <a:ext cx="4572000" cy="1200329"/>
          </a:xfrm>
          <a:prstGeom prst="rect">
            <a:avLst/>
          </a:prstGeom>
          <a:ln>
            <a:solidFill>
              <a:srgbClr val="595959"/>
            </a:solidFill>
          </a:ln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rgbClr val="595959"/>
                </a:solidFill>
              </a:rPr>
              <a:t>Uberon</a:t>
            </a:r>
            <a:r>
              <a:rPr lang="en-US" b="1" dirty="0" smtClean="0">
                <a:solidFill>
                  <a:srgbClr val="595959"/>
                </a:solidFill>
              </a:rPr>
              <a:t> heart: </a:t>
            </a:r>
            <a:r>
              <a:rPr lang="en-US" dirty="0" smtClean="0">
                <a:solidFill>
                  <a:srgbClr val="595959"/>
                </a:solidFill>
              </a:rPr>
              <a:t>A hollow, muscular organ, which, by contracting rhythmically, keeps up the circulation of the blood. [GO:0007507]</a:t>
            </a:r>
          </a:p>
          <a:p>
            <a:r>
              <a:rPr lang="en-US" b="1" dirty="0" err="1" smtClean="0">
                <a:solidFill>
                  <a:srgbClr val="595959"/>
                </a:solidFill>
              </a:rPr>
              <a:t>Xrefs</a:t>
            </a:r>
            <a:r>
              <a:rPr lang="en-US" b="1" dirty="0" smtClean="0">
                <a:solidFill>
                  <a:srgbClr val="595959"/>
                </a:solidFill>
              </a:rPr>
              <a:t> to </a:t>
            </a:r>
            <a:r>
              <a:rPr lang="en-US" b="1" dirty="0" err="1" smtClean="0">
                <a:solidFill>
                  <a:srgbClr val="595959"/>
                </a:solidFill>
              </a:rPr>
              <a:t>FBbt</a:t>
            </a:r>
            <a:r>
              <a:rPr lang="en-US" b="1" dirty="0" smtClean="0">
                <a:solidFill>
                  <a:srgbClr val="595959"/>
                </a:solidFill>
              </a:rPr>
              <a:t>, ZFA, FMA, etc.</a:t>
            </a:r>
            <a:endParaRPr lang="en-US" b="1" dirty="0">
              <a:solidFill>
                <a:srgbClr val="5959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6500" y="3580368"/>
            <a:ext cx="271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Uberon</a:t>
            </a:r>
            <a:r>
              <a:rPr lang="en-US" sz="2400" b="1" dirty="0" smtClean="0"/>
              <a:t> has a heart.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3190633"/>
            <a:ext cx="876300" cy="103987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4263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quates_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" y="1410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694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782</Words>
  <Application>Microsoft Macintosh PowerPoint</Application>
  <PresentationFormat>On-screen Show (4:3)</PresentationFormat>
  <Paragraphs>160</Paragraphs>
  <Slides>36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What is evidence?</vt:lpstr>
      <vt:lpstr>Anatomical evidence is cumulative and synergistic</vt:lpstr>
      <vt:lpstr>The means to the end matters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Multispecies anatomy ontologies</vt:lpstr>
      <vt:lpstr>Slide 28</vt:lpstr>
      <vt:lpstr>Slide 29</vt:lpstr>
      <vt:lpstr>Uberon and homology</vt:lpstr>
      <vt:lpstr>Eyes</vt:lpstr>
      <vt:lpstr>adrenal gland – interrenal gland</vt:lpstr>
      <vt:lpstr>Proposal</vt:lpstr>
      <vt:lpstr>Anatomical evidence: what is it, and why do we care about it?</vt:lpstr>
      <vt:lpstr>So what should one do about evidence?</vt:lpstr>
      <vt:lpstr>Slide 36</vt:lpstr>
    </vt:vector>
  </TitlesOfParts>
  <Company>OHSU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Haendel</dc:creator>
  <cp:lastModifiedBy>Matt Yoder</cp:lastModifiedBy>
  <cp:revision>14</cp:revision>
  <dcterms:created xsi:type="dcterms:W3CDTF">2012-08-03T03:15:42Z</dcterms:created>
  <dcterms:modified xsi:type="dcterms:W3CDTF">2012-08-03T16:10:16Z</dcterms:modified>
</cp:coreProperties>
</file>